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0"/>
  </p:notesMasterIdLst>
  <p:handoutMasterIdLst>
    <p:handoutMasterId r:id="rId31"/>
  </p:handoutMasterIdLst>
  <p:sldIdLst>
    <p:sldId id="394" r:id="rId4"/>
    <p:sldId id="473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501" r:id="rId25"/>
    <p:sldId id="421" r:id="rId26"/>
    <p:sldId id="498" r:id="rId27"/>
    <p:sldId id="499" r:id="rId28"/>
    <p:sldId id="500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88" d="100"/>
          <a:sy n="88" d="100"/>
        </p:scale>
        <p:origin x="32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1881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4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2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99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769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1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150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70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132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41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9569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msdn.microsoft.com/en-us/library/ms229042.asp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courses/high-quality-co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08212" y="838200"/>
            <a:ext cx="9287341" cy="1066799"/>
          </a:xfrm>
        </p:spPr>
        <p:txBody>
          <a:bodyPr>
            <a:normAutofit/>
          </a:bodyPr>
          <a:lstStyle/>
          <a:p>
            <a:r>
              <a:rPr lang="en-US" sz="4800" dirty="0"/>
              <a:t>High-Quality Programming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981200"/>
            <a:ext cx="7991941" cy="1432888"/>
          </a:xfrm>
        </p:spPr>
        <p:txBody>
          <a:bodyPr>
            <a:normAutofit/>
          </a:bodyPr>
          <a:lstStyle/>
          <a:p>
            <a:r>
              <a:rPr lang="en-US" dirty="0"/>
              <a:t>Code Correctness, Readability, </a:t>
            </a:r>
            <a:r>
              <a:rPr lang="en-US" dirty="0" smtClean="0"/>
              <a:t>Maintainability, Testability, Etc.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4" descr="http://gioco.net/matrice/matrix1.jpg"/>
          <p:cNvPicPr>
            <a:picLocks noChangeAspect="1" noChangeArrowheads="1"/>
          </p:cNvPicPr>
          <p:nvPr/>
        </p:nvPicPr>
        <p:blipFill>
          <a:blip r:embed="rId6" cstate="print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5041" y="3815707"/>
            <a:ext cx="4905771" cy="2432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127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26" y="3962400"/>
            <a:ext cx="2950386" cy="2209800"/>
          </a:xfrm>
          <a:prstGeom prst="rect">
            <a:avLst/>
          </a:prstGeom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6" name="Picture 15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212" y="3830714"/>
            <a:ext cx="2133598" cy="2341486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 rot="576164">
            <a:off x="4700712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55724"/>
            <a:ext cx="11804822" cy="50450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conventions</a:t>
            </a:r>
            <a:r>
              <a:rPr lang="en-US" sz="3600" dirty="0" smtClean="0"/>
              <a:t> are formal guidelines about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the </a:t>
            </a:r>
            <a:r>
              <a:rPr lang="en-US" sz="3600" dirty="0" smtClean="0"/>
              <a:t>style of the source code:</a:t>
            </a:r>
          </a:p>
          <a:p>
            <a:pPr lvl="1">
              <a:lnSpc>
                <a:spcPct val="110000"/>
              </a:lnSpc>
            </a:pPr>
            <a:r>
              <a:rPr lang="en-US" sz="3600" dirty="0" smtClean="0"/>
              <a:t>Code formatting conventions</a:t>
            </a:r>
          </a:p>
          <a:p>
            <a:pPr lvl="2">
              <a:lnSpc>
                <a:spcPct val="110000"/>
              </a:lnSpc>
            </a:pPr>
            <a:r>
              <a:rPr lang="en-US" sz="3600" dirty="0" smtClean="0"/>
              <a:t>Indentation, whitespace, etc.</a:t>
            </a:r>
          </a:p>
          <a:p>
            <a:pPr lvl="1">
              <a:lnSpc>
                <a:spcPct val="110000"/>
              </a:lnSpc>
            </a:pPr>
            <a:r>
              <a:rPr lang="en-US" sz="3600" dirty="0" smtClean="0"/>
              <a:t>Naming conventions</a:t>
            </a:r>
          </a:p>
          <a:p>
            <a:pPr lvl="2">
              <a:lnSpc>
                <a:spcPct val="110000"/>
              </a:lnSpc>
            </a:pPr>
            <a:r>
              <a:rPr lang="en-US" sz="3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 smtClean="0"/>
              <a:t>or </a:t>
            </a:r>
            <a:r>
              <a:rPr lang="en-US" sz="36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prefixes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suffixes</a:t>
            </a:r>
            <a:r>
              <a:rPr lang="en-US" sz="3600" dirty="0" smtClean="0"/>
              <a:t>, etc</a:t>
            </a:r>
            <a:r>
              <a:rPr lang="en-US" sz="3600" dirty="0" smtClean="0"/>
              <a:t>.</a:t>
            </a:r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Conventions</a:t>
            </a:r>
            <a:endParaRPr lang="en-US" dirty="0"/>
          </a:p>
        </p:txBody>
      </p:sp>
      <p:pic>
        <p:nvPicPr>
          <p:cNvPr id="2050" name="Picture 2" descr="http://www.chairmanking.com/wp-content/uploads/2009/08/platinum-300x23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1269" y="2209800"/>
            <a:ext cx="3314953" cy="198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35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76400"/>
            <a:ext cx="10018799" cy="4800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Best practices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Classes, interfaces, enumerations, structures, inheritance, exceptions, properties, events, constructors, fields, operators, etc</a:t>
            </a:r>
            <a:r>
              <a:rPr lang="en-US" dirty="0" smtClean="0"/>
              <a:t>.</a:t>
            </a:r>
            <a:endParaRPr lang="en-US" sz="34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Microsoft </a:t>
            </a:r>
            <a:r>
              <a:rPr lang="en-US" sz="3200" dirty="0" smtClean="0"/>
              <a:t>official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</a:t>
            </a:r>
            <a:r>
              <a:rPr lang="en-US" sz="3200" dirty="0" smtClean="0"/>
              <a:t> code conventions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Design Guidelines for Developing Class Libraries:</a:t>
            </a:r>
            <a:br>
              <a:rPr lang="en-US" sz="3000" dirty="0" smtClean="0"/>
            </a:br>
            <a:r>
              <a:rPr lang="en-US" sz="3000" dirty="0" smtClean="0">
                <a:hlinkClick r:id="rId2"/>
              </a:rPr>
              <a:t>http://</a:t>
            </a:r>
            <a:r>
              <a:rPr lang="en-US" sz="3000" dirty="0" smtClean="0">
                <a:hlinkClick r:id="rId2"/>
              </a:rPr>
              <a:t>msdn.microsoft.com/en-us/library/ms229042.aspx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Conventions (2)</a:t>
            </a:r>
            <a:endParaRPr lang="en-US" dirty="0"/>
          </a:p>
        </p:txBody>
      </p:sp>
      <p:pic>
        <p:nvPicPr>
          <p:cNvPr id="1026" name="Picture 2" descr="http://cdn2.hubspot.net/hub/15318/file-13262411-jpg/images/contract-management-best-practic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1" y="1524000"/>
            <a:ext cx="2928471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93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5280248"/>
            <a:ext cx="10969943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Managing Complexity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16" y="1357343"/>
            <a:ext cx="3656965" cy="335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09" y="1438384"/>
            <a:ext cx="3266888" cy="3133616"/>
          </a:xfrm>
          <a:prstGeom prst="rect">
            <a:avLst/>
          </a:prstGeom>
        </p:spPr>
      </p:pic>
      <p:pic>
        <p:nvPicPr>
          <p:cNvPr id="3074" name="Picture 2" descr="atom, cellular, dna, physics, scienc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8780" y="1295400"/>
            <a:ext cx="5281824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4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Managing complexity </a:t>
            </a:r>
            <a:r>
              <a:rPr lang="en-US" sz="3200" dirty="0" smtClean="0"/>
              <a:t>has a central role in software construction</a:t>
            </a:r>
          </a:p>
          <a:p>
            <a:pPr lvl="1"/>
            <a:r>
              <a:rPr lang="en-US" sz="3000" dirty="0" smtClean="0"/>
              <a:t>Minimize the amount of complexity that anyone’s brain has to deal with at certain time</a:t>
            </a:r>
          </a:p>
          <a:p>
            <a:r>
              <a:rPr lang="en-US" sz="3200" dirty="0" smtClean="0"/>
              <a:t>Architecture and design challenges</a:t>
            </a:r>
          </a:p>
          <a:p>
            <a:pPr lvl="1"/>
            <a:r>
              <a:rPr lang="en-US" sz="3000" dirty="0" smtClean="0"/>
              <a:t>Design modules and classes to reduce complexity</a:t>
            </a:r>
          </a:p>
          <a:p>
            <a:r>
              <a:rPr lang="en-US" sz="3200" dirty="0" smtClean="0"/>
              <a:t>Code construction challenges</a:t>
            </a:r>
          </a:p>
          <a:p>
            <a:pPr lvl="1"/>
            <a:r>
              <a:rPr lang="en-US" sz="3000" dirty="0" smtClean="0"/>
              <a:t>Apply good software construction practices: classes, methods, variables, naming, statements, error handling, formatting, comments, unit testing, etc.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Key to being an effective programmer: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Maximizing the portion of a program that you can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safely ignore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While working on any one section of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practices discussed later propose ways to achieve this important goal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Complexity (2)</a:t>
            </a:r>
            <a:endParaRPr lang="en-US" dirty="0"/>
          </a:p>
        </p:txBody>
      </p:sp>
      <p:pic>
        <p:nvPicPr>
          <p:cNvPr id="168962" name="Picture 2" descr="http://www.klisia.net/blog/uploaded_images/complexity-71064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309" y="4572001"/>
            <a:ext cx="9852634" cy="1741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823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Code Quality: Characteristics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18" y="990601"/>
            <a:ext cx="7934589" cy="40420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6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 behavior</a:t>
            </a:r>
          </a:p>
          <a:p>
            <a:pPr lvl="1"/>
            <a:r>
              <a:rPr lang="en-US" dirty="0" smtClean="0"/>
              <a:t>Conforming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requirements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Stable</a:t>
            </a:r>
            <a:r>
              <a:rPr lang="en-US" dirty="0" smtClean="0"/>
              <a:t>, no hangs, no crashes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Bug free</a:t>
            </a:r>
            <a:r>
              <a:rPr lang="en-US" dirty="0" smtClean="0"/>
              <a:t> – works as expected</a:t>
            </a:r>
          </a:p>
          <a:p>
            <a:pPr lvl="1"/>
            <a:r>
              <a:rPr lang="en-US" dirty="0" smtClean="0"/>
              <a:t>Correct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 smtClean="0"/>
              <a:t> to incorrect usage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easy to </a:t>
            </a:r>
            <a:r>
              <a:rPr lang="en-US" dirty="0" smtClean="0"/>
              <a:t>read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Understandable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self-documenting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Maintainable </a:t>
            </a:r>
            <a:r>
              <a:rPr lang="en-US" dirty="0" smtClean="0"/>
              <a:t>– easy to modify when needed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</a:t>
            </a:r>
            <a:endParaRPr lang="en-US" dirty="0"/>
          </a:p>
        </p:txBody>
      </p:sp>
      <p:pic>
        <p:nvPicPr>
          <p:cNvPr id="8194" name="Picture 2" descr="http://www.axialis.fr/objects/ip_icon_02_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4766" y="1493283"/>
            <a:ext cx="2234618" cy="1676400"/>
          </a:xfrm>
          <a:prstGeom prst="rect">
            <a:avLst/>
          </a:prstGeom>
          <a:noFill/>
        </p:spPr>
      </p:pic>
      <p:pic>
        <p:nvPicPr>
          <p:cNvPr id="8196" name="Picture 4" descr="http://www.nextecinc.com/images/maintai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6339" y="3546158"/>
            <a:ext cx="2031471" cy="2016443"/>
          </a:xfrm>
          <a:prstGeom prst="roundRect">
            <a:avLst>
              <a:gd name="adj" fmla="val 11809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803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identifiers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names for variables, constants, methods, parameters, classes, structures, fields, properties, interfaces, structures, enumerations, namespaces,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High-quality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dirty="0" smtClean="0"/>
              <a:t>, interfaces and class hierarchies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 use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Simplicity</a:t>
            </a:r>
            <a:r>
              <a:rPr lang="en-US" dirty="0" smtClean="0"/>
              <a:t>, reusability, minimal 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Strong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/>
              <a:t>, loose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9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High-quality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Reduced complexity, improved readability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method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 smtClean="0"/>
              <a:t> and parameter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Strong cohesion, loose coupling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expressions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constants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Minimal</a:t>
            </a:r>
            <a:r>
              <a:rPr lang="en-US" dirty="0" smtClean="0"/>
              <a:t> variable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, span, live time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Correctly used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Correctly organized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(3)</a:t>
            </a:r>
            <a:endParaRPr lang="en-US" dirty="0"/>
          </a:p>
        </p:txBody>
      </p:sp>
      <p:pic>
        <p:nvPicPr>
          <p:cNvPr id="6146" name="Picture 2" descr="dat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1379" y="2133600"/>
            <a:ext cx="2945633" cy="1449119"/>
          </a:xfrm>
          <a:prstGeom prst="roundRect">
            <a:avLst>
              <a:gd name="adj" fmla="val 966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1484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Correctly used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dirty="0" smtClean="0"/>
              <a:t>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conditional</a:t>
            </a:r>
            <a:r>
              <a:rPr lang="en-US" dirty="0" smtClean="0"/>
              <a:t> statements and simple 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organized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loops </a:t>
            </a:r>
            <a:r>
              <a:rPr lang="en-US" dirty="0" smtClean="0"/>
              <a:t>without deep nesting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Good code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Reflecting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logical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 smtClean="0"/>
              <a:t> of the program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formatting of classes, methods, blocks, whitespace, long lines, alignment,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(4)</a:t>
            </a:r>
            <a:endParaRPr lang="en-US" dirty="0"/>
          </a:p>
        </p:txBody>
      </p:sp>
      <p:pic>
        <p:nvPicPr>
          <p:cNvPr id="5122" name="Picture 2" descr="http://static.flickr.com/37/97033289_57fab3457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4812" y="1371600"/>
            <a:ext cx="2385157" cy="890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http://www.spcnet.it/sct/wp-content/uploads/2014/03/082258-green-jelly-icon-business-document8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929516"/>
            <a:ext cx="2175882" cy="217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37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Quality Is Important</a:t>
            </a:r>
            <a:r>
              <a:rPr lang="en-US" dirty="0" smtClean="0"/>
              <a:t>?</a:t>
            </a:r>
          </a:p>
          <a:p>
            <a:pPr>
              <a:lnSpc>
                <a:spcPct val="110000"/>
              </a:lnSpc>
            </a:pPr>
            <a:r>
              <a:rPr lang="en-US" dirty="0"/>
              <a:t>Software </a:t>
            </a:r>
            <a:r>
              <a:rPr lang="en-US" dirty="0" smtClean="0"/>
              <a:t>Quality: External and Internal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dirty="0" smtClean="0"/>
              <a:t>High-Quality Code?</a:t>
            </a:r>
          </a:p>
          <a:p>
            <a:pPr>
              <a:lnSpc>
                <a:spcPct val="110000"/>
              </a:lnSpc>
            </a:pPr>
            <a:r>
              <a:rPr lang="en-US" dirty="0"/>
              <a:t>Code Conventions</a:t>
            </a:r>
          </a:p>
          <a:p>
            <a:pPr>
              <a:lnSpc>
                <a:spcPct val="110000"/>
              </a:lnSpc>
            </a:pPr>
            <a:r>
              <a:rPr lang="en-US" dirty="0"/>
              <a:t>Managing Complexity</a:t>
            </a:r>
          </a:p>
          <a:p>
            <a:pPr>
              <a:lnSpc>
                <a:spcPct val="110000"/>
              </a:lnSpc>
            </a:pPr>
            <a:r>
              <a:rPr lang="en-US" dirty="0"/>
              <a:t>Characteristics of </a:t>
            </a:r>
            <a:r>
              <a:rPr lang="en-US" dirty="0" smtClean="0"/>
              <a:t>Quality </a:t>
            </a:r>
            <a:r>
              <a:rPr lang="en-US" dirty="0"/>
              <a:t>Code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411" y="154816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9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High-quality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r>
              <a:rPr lang="en-US" dirty="0" smtClean="0"/>
              <a:t> and comments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Effective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comments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 smtClean="0"/>
              <a:t> code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Defensive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programming </a:t>
            </a:r>
            <a:r>
              <a:rPr lang="en-US" dirty="0" smtClean="0"/>
              <a:t>and 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Ubiquitous use of defensive programming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organized</a:t>
            </a:r>
            <a:r>
              <a:rPr lang="en-US" dirty="0" smtClean="0"/>
              <a:t> exception handling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tuning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optimization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Quality code instead of good performance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Code performance when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(5)</a:t>
            </a:r>
            <a:endParaRPr lang="en-US" dirty="0"/>
          </a:p>
        </p:txBody>
      </p:sp>
      <p:pic>
        <p:nvPicPr>
          <p:cNvPr id="4098" name="Picture 2" descr="http://www.designnetworks.co.uk/images/document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3751" y="1738798"/>
            <a:ext cx="2945633" cy="1537801"/>
          </a:xfrm>
          <a:prstGeom prst="roundRect">
            <a:avLst>
              <a:gd name="adj" fmla="val 11806"/>
            </a:avLst>
          </a:prstGeom>
          <a:noFill/>
        </p:spPr>
      </p:pic>
      <p:pic>
        <p:nvPicPr>
          <p:cNvPr id="4101" name="Picture 5" descr="C:\Trash\car-tun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6076" y="4809880"/>
            <a:ext cx="2031471" cy="1419218"/>
          </a:xfrm>
          <a:prstGeom prst="roundRect">
            <a:avLst>
              <a:gd name="adj" fmla="val 11406"/>
            </a:avLst>
          </a:prstGeom>
          <a:noFill/>
        </p:spPr>
      </p:pic>
      <p:pic>
        <p:nvPicPr>
          <p:cNvPr id="1026" name="Picture 2" descr="https://cdn4.iconfinder.com/data/icons/free-colorful-icons/360/google_doc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766" y="2861146"/>
            <a:ext cx="2331057" cy="233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Following the corporate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conventions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naming</a:t>
            </a:r>
            <a:r>
              <a:rPr lang="en-US" dirty="0" smtClean="0"/>
              <a:t>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Domain-specific best practices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Testable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designed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Tests for all scenarios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High code coverage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Passed code reviews and inspections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Characteristics of High-Quality Code (6)</a:t>
            </a:r>
            <a:endParaRPr lang="en-US" dirty="0"/>
          </a:p>
        </p:txBody>
      </p:sp>
      <p:pic>
        <p:nvPicPr>
          <p:cNvPr id="2050" name="Picture 2" descr="http://www.epa.gov/radon/images/hmbuy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7528" y="1654410"/>
            <a:ext cx="2437765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11" y="4419600"/>
            <a:ext cx="3733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95800"/>
            <a:ext cx="10820400" cy="10829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Low-Quality and High-Quality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Software Quality</a:t>
            </a:r>
            <a:endParaRPr lang="en-US" sz="3000" dirty="0"/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External quality – software works correctly,</a:t>
            </a:r>
            <a:br>
              <a:rPr lang="en-US" sz="3000" dirty="0" smtClean="0"/>
            </a:br>
            <a:r>
              <a:rPr lang="en-US" sz="3000" dirty="0" smtClean="0"/>
              <a:t>no bugs and other problems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Internal quality – code is well structured,</a:t>
            </a:r>
            <a:br>
              <a:rPr lang="en-US" sz="3000" dirty="0" smtClean="0"/>
            </a:br>
            <a:r>
              <a:rPr lang="en-US" sz="3000" dirty="0" smtClean="0"/>
              <a:t>readable and maintainable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Aspects of Code Quality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Quality classes, methods, control statements, loops,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formatting, comments, strong cohesion and loose coupling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Testable code with unit tests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0412" y="1371600"/>
            <a:ext cx="2995760" cy="2995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High-Quality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2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9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89600"/>
            <a:ext cx="8938472" cy="173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High-Quality Programming Code?</a:t>
            </a:r>
          </a:p>
        </p:txBody>
      </p:sp>
      <p:pic>
        <p:nvPicPr>
          <p:cNvPr id="176130" name="Picture 2" descr="http://www.aitsoft.net/img/Solu/b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3854" y="1371600"/>
            <a:ext cx="4553880" cy="2809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6132" name="Picture 4" descr="http://www.maegogstudios.com/images/cod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162" y="1376464"/>
            <a:ext cx="4570809" cy="2763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29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does this code do? Is it correct?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Quality Is Important?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1025" y="1983462"/>
            <a:ext cx="10868369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value=010, i=5, w;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switch(value){case 10:w=5;Console.WriteLine(w);break;case 9:i=0;break;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case 8:Console.WriteLine("8 ");break;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default:Console.WriteLine("def ");{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 Console.WriteLine("hoho ");	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for (int k = 0; k &lt; i; k++, Console.WriteLine(k - 'f'));break;} { Console.WriteLine("loop!");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75108" name="Picture 4" descr="http://www.uspsoig.gov/images/question_mark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3452" y="1295400"/>
            <a:ext cx="1881899" cy="1564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624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Now the code is formatted, but is still unclear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Quality Is Important?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1655" y="1800007"/>
            <a:ext cx="10766795" cy="48332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value = 010, i = 5, w;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(value)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10: w = 5; Console.WriteLine(w);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9: i = 0;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8: Console.WriteLine("8 "); break;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Console.WriteLine("def 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Console.WriteLine("hoho 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k = 0; k &lt; i; k++,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Console.WriteLine(k - 'f')) 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break;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Console.WriteLine("loop!");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74084" name="Picture 4" descr="http://www.sfgate.com/c/pictures/2005/08/19/mn_fog001_frl.jp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4244" y="2061460"/>
            <a:ext cx="3004335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78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6435"/>
            <a:ext cx="11804822" cy="559504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quality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Does the software behave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correctly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Are the produced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correct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Does the software run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software UI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easy-to-use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 smtClean="0"/>
              <a:t> enough?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Internal quality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 smtClean="0"/>
              <a:t> and understand?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well structured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Is the code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Quality</a:t>
            </a:r>
            <a:endParaRPr lang="en-US" dirty="0"/>
          </a:p>
        </p:txBody>
      </p:sp>
      <p:pic>
        <p:nvPicPr>
          <p:cNvPr id="173058" name="Picture 2" descr="http://www.matrix-machine.com/data_images/external_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2444" y="1578854"/>
            <a:ext cx="2288512" cy="2820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3060" name="Picture 4" descr="http://findbiologydegrees.com/biology-img/microbiology.jpg"/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2444" y="4876800"/>
            <a:ext cx="2288513" cy="139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2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High-quality programming code: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Easy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 smtClean="0"/>
              <a:t> and understand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Easy to modify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behavior</a:t>
            </a:r>
            <a:r>
              <a:rPr lang="en-US" dirty="0" smtClean="0"/>
              <a:t> in all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architectured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designed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Self-documenting code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High-Quality Programming Code?</a:t>
            </a:r>
            <a:endParaRPr lang="en-US" dirty="0"/>
          </a:p>
        </p:txBody>
      </p:sp>
      <p:pic>
        <p:nvPicPr>
          <p:cNvPr id="172034" name="Picture 2" descr="http://www.jfpconsulting.co.uk/Images/Quality_contro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6405" y="1524000"/>
            <a:ext cx="2959607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038" name="Picture 6" descr="http://supercomm.bdmetrics.com/ProductLogo.ashx?id=377136&amp;refresh=40612377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2307" y="4267200"/>
            <a:ext cx="2945633" cy="1809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728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High-quality programming code</a:t>
            </a:r>
            <a:r>
              <a:rPr lang="en-US" sz="36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Strong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/>
              <a:t> at all levels: modules, classes, methods, etc.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Single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sz="2800" dirty="0" smtClean="0"/>
              <a:t> is responsible for single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task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Loose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  <a:r>
              <a:rPr lang="en-US" dirty="0" smtClean="0"/>
              <a:t> between modules, classes, methods, etc.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Units are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independent</a:t>
            </a:r>
            <a:r>
              <a:rPr lang="en-US" sz="2800" dirty="0" smtClean="0"/>
              <a:t> one of another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dirty="0" smtClean="0"/>
              <a:t> for classes, methods, variables, etc.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dirty="0" smtClean="0"/>
              <a:t> code style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High-Quality Programming Code? (2)</a:t>
            </a:r>
            <a:endParaRPr lang="en-US" dirty="0"/>
          </a:p>
        </p:txBody>
      </p:sp>
      <p:pic>
        <p:nvPicPr>
          <p:cNvPr id="3074" name="Picture 2" descr="http://dontgetstuck.net/wp-content/uploads/2012/06/Supply-Chai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088234"/>
            <a:ext cx="2506573" cy="250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2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Code Conventions</a:t>
            </a:r>
          </a:p>
        </p:txBody>
      </p:sp>
      <p:pic>
        <p:nvPicPr>
          <p:cNvPr id="2050" name="Picture 2" descr="User Fil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6212" y="1741714"/>
            <a:ext cx="3046809" cy="276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lder document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052" y="1752600"/>
            <a:ext cx="2868242" cy="276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gt, softwar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4021" y="2464315"/>
            <a:ext cx="1625177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14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1080</Words>
  <Application>Microsoft Office PowerPoint</Application>
  <PresentationFormat>Custom</PresentationFormat>
  <Paragraphs>213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High-Quality Programming Code</vt:lpstr>
      <vt:lpstr>Table of Contents</vt:lpstr>
      <vt:lpstr>What is High-Quality Programming Code?</vt:lpstr>
      <vt:lpstr>Why Quality Is Important?</vt:lpstr>
      <vt:lpstr>Why Quality Is Important? (2)</vt:lpstr>
      <vt:lpstr>Software Quality</vt:lpstr>
      <vt:lpstr>What is High-Quality Programming Code?</vt:lpstr>
      <vt:lpstr>What is High-Quality Programming Code? (2)</vt:lpstr>
      <vt:lpstr>Code Conventions</vt:lpstr>
      <vt:lpstr>Code Conventions</vt:lpstr>
      <vt:lpstr>Code Conventions (2)</vt:lpstr>
      <vt:lpstr>Managing Complexity</vt:lpstr>
      <vt:lpstr>Managing Complexity</vt:lpstr>
      <vt:lpstr>Managing Complexity (2)</vt:lpstr>
      <vt:lpstr>Code Quality: Characteristics</vt:lpstr>
      <vt:lpstr>Key Characteristics of High-Quality Code</vt:lpstr>
      <vt:lpstr>Key Characteristics of High-Quality Code (2)</vt:lpstr>
      <vt:lpstr>Key Characteristics of High-Quality Code (3)</vt:lpstr>
      <vt:lpstr>Key Characteristics of High-Quality Code (4)</vt:lpstr>
      <vt:lpstr>Key Characteristics of High-Quality Code (5)</vt:lpstr>
      <vt:lpstr>Key Characteristics of High-Quality Code (6)</vt:lpstr>
      <vt:lpstr>Low-Quality and High-Quality Code</vt:lpstr>
      <vt:lpstr>Summary</vt:lpstr>
      <vt:lpstr>Introduction to High-Quality Code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Programming Code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2015-07-06T14:29:27Z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